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"/>
  </p:notesMasterIdLst>
  <p:sldIdLst>
    <p:sldId id="377" r:id="rId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0DF"/>
    <a:srgbClr val="1598C5"/>
    <a:srgbClr val="FFC999"/>
    <a:srgbClr val="FFB4AA"/>
    <a:srgbClr val="DAC79D"/>
    <a:srgbClr val="DAB7E2"/>
    <a:srgbClr val="006666"/>
    <a:srgbClr val="000000"/>
    <a:srgbClr val="92D7E1"/>
    <a:srgbClr val="1E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077" autoAdjust="0"/>
  </p:normalViewPr>
  <p:slideViewPr>
    <p:cSldViewPr snapToGrid="0" snapToObjects="1">
      <p:cViewPr varScale="1">
        <p:scale>
          <a:sx n="87" d="100"/>
          <a:sy n="87" d="100"/>
        </p:scale>
        <p:origin x="1524" y="7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Valores Y</c:v>
                </c:pt>
              </c:strCache>
            </c:strRef>
          </c:tx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013-4F49-B8B0-6B6D81CACF8C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013-4F49-B8B0-6B6D81CACF8C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Hoja1!$A$2:$A$4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Hoja1!$B$2:$B$4</c:f>
              <c:numCache>
                <c:formatCode>General</c:formatCode>
                <c:ptCount val="3"/>
                <c:pt idx="0">
                  <c:v>82</c:v>
                </c:pt>
                <c:pt idx="1">
                  <c:v>44</c:v>
                </c:pt>
                <c:pt idx="2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13-4F49-B8B0-6B6D81CAC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4130816"/>
        <c:axId val="33989760"/>
      </c:barChart>
      <c:catAx>
        <c:axId val="84130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ES" dirty="0" err="1" smtClean="0"/>
                  <a:t>occupancy</a:t>
                </a:r>
                <a:endParaRPr lang="es-ES" dirty="0" smtClean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989760"/>
        <c:crosses val="autoZero"/>
        <c:auto val="1"/>
        <c:lblAlgn val="ctr"/>
        <c:lblOffset val="100"/>
        <c:noMultiLvlLbl val="0"/>
      </c:catAx>
      <c:valAx>
        <c:axId val="339897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 dirty="0" smtClean="0"/>
                  <a:t>no of gene clusters</a:t>
                </a:r>
                <a:endParaRPr lang="en-GB" dirty="0"/>
              </a:p>
            </c:rich>
          </c:tx>
          <c:layout>
            <c:manualLayout>
              <c:xMode val="edge"/>
              <c:yMode val="edge"/>
              <c:x val="2.7852953948320706E-2"/>
              <c:y val="8.9183065846510604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84130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363D7F-FF0F-49B6-9D83-2F00C0CB11AB}" type="doc">
      <dgm:prSet loTypeId="urn:microsoft.com/office/officeart/2005/8/layout/rings+Icon#1" loCatId="officeonline" qsTypeId="urn:microsoft.com/office/officeart/2005/8/quickstyle/simple1" qsCatId="simple" csTypeId="urn:microsoft.com/office/officeart/2005/8/colors/accent1_2" csCatId="accent1" phldr="1"/>
      <dgm:spPr/>
    </dgm:pt>
    <dgm:pt modelId="{571AC417-F5A1-49FB-826A-5531BB523647}">
      <dgm:prSet phldrT="[Texto]"/>
      <dgm:spPr>
        <a:solidFill>
          <a:schemeClr val="accent1">
            <a:alpha val="50000"/>
          </a:schemeClr>
        </a:solidFill>
      </dgm:spPr>
      <dgm:t>
        <a:bodyPr/>
        <a:lstStyle/>
        <a:p>
          <a:endParaRPr lang="en-GB"/>
        </a:p>
      </dgm:t>
    </dgm:pt>
    <dgm:pt modelId="{54C60797-5B4F-4D30-9E62-34F792A44362}" type="parTrans" cxnId="{27B608C1-CE4C-4ED9-8663-1BF9DBE42A03}">
      <dgm:prSet/>
      <dgm:spPr/>
      <dgm:t>
        <a:bodyPr/>
        <a:lstStyle/>
        <a:p>
          <a:endParaRPr lang="en-GB"/>
        </a:p>
      </dgm:t>
    </dgm:pt>
    <dgm:pt modelId="{C978DEFB-9FEB-4698-BF23-76EDE84B1AFA}" type="sibTrans" cxnId="{27B608C1-CE4C-4ED9-8663-1BF9DBE42A03}">
      <dgm:prSet/>
      <dgm:spPr/>
      <dgm:t>
        <a:bodyPr/>
        <a:lstStyle/>
        <a:p>
          <a:endParaRPr lang="en-GB"/>
        </a:p>
      </dgm:t>
    </dgm:pt>
    <dgm:pt modelId="{E3BB45FA-E6EE-4B7E-AC94-92053EBC200F}">
      <dgm:prSet phldrT="[Texto]"/>
      <dgm:spPr>
        <a:solidFill>
          <a:srgbClr val="1598C5">
            <a:alpha val="50000"/>
          </a:srgbClr>
        </a:solidFill>
      </dgm:spPr>
      <dgm:t>
        <a:bodyPr/>
        <a:lstStyle/>
        <a:p>
          <a:endParaRPr lang="en-GB" dirty="0"/>
        </a:p>
      </dgm:t>
    </dgm:pt>
    <dgm:pt modelId="{CE150DBB-018D-4261-8C55-29B7A21949AD}" type="parTrans" cxnId="{C0CE7FA5-EA70-44BC-818D-5F878AF1A9B4}">
      <dgm:prSet/>
      <dgm:spPr/>
      <dgm:t>
        <a:bodyPr/>
        <a:lstStyle/>
        <a:p>
          <a:endParaRPr lang="en-GB"/>
        </a:p>
      </dgm:t>
    </dgm:pt>
    <dgm:pt modelId="{940ACE06-4D38-480C-86A4-60A2484D3EB5}" type="sibTrans" cxnId="{C0CE7FA5-EA70-44BC-818D-5F878AF1A9B4}">
      <dgm:prSet/>
      <dgm:spPr/>
      <dgm:t>
        <a:bodyPr/>
        <a:lstStyle/>
        <a:p>
          <a:endParaRPr lang="en-GB"/>
        </a:p>
      </dgm:t>
    </dgm:pt>
    <dgm:pt modelId="{85B2C879-3426-4398-8710-B8A77C998F77}">
      <dgm:prSet phldrT="[Texto]"/>
      <dgm:spPr>
        <a:solidFill>
          <a:srgbClr val="7030A0">
            <a:alpha val="50000"/>
          </a:srgbClr>
        </a:solidFill>
      </dgm:spPr>
      <dgm:t>
        <a:bodyPr/>
        <a:lstStyle/>
        <a:p>
          <a:endParaRPr lang="en-GB" dirty="0"/>
        </a:p>
      </dgm:t>
    </dgm:pt>
    <dgm:pt modelId="{48C1DA1A-2311-4552-9290-A319C14B2968}" type="parTrans" cxnId="{5B9864FF-232B-4688-90DE-E2C2EA67D88E}">
      <dgm:prSet/>
      <dgm:spPr/>
      <dgm:t>
        <a:bodyPr/>
        <a:lstStyle/>
        <a:p>
          <a:endParaRPr lang="en-GB"/>
        </a:p>
      </dgm:t>
    </dgm:pt>
    <dgm:pt modelId="{6EC84D33-0DCA-411F-ADC0-AA9A730E32AE}" type="sibTrans" cxnId="{5B9864FF-232B-4688-90DE-E2C2EA67D88E}">
      <dgm:prSet/>
      <dgm:spPr/>
      <dgm:t>
        <a:bodyPr/>
        <a:lstStyle/>
        <a:p>
          <a:endParaRPr lang="en-GB"/>
        </a:p>
      </dgm:t>
    </dgm:pt>
    <dgm:pt modelId="{83054939-7B94-4726-B597-F121C8BF93C4}" type="pres">
      <dgm:prSet presAssocID="{D5363D7F-FF0F-49B6-9D83-2F00C0CB11AB}" presName="Name0" presStyleCnt="0">
        <dgm:presLayoutVars>
          <dgm:chMax val="7"/>
          <dgm:dir/>
          <dgm:resizeHandles val="exact"/>
        </dgm:presLayoutVars>
      </dgm:prSet>
      <dgm:spPr/>
    </dgm:pt>
    <dgm:pt modelId="{C4238982-E0B6-4B3E-BBE0-AECB3ABB7563}" type="pres">
      <dgm:prSet presAssocID="{D5363D7F-FF0F-49B6-9D83-2F00C0CB11AB}" presName="ellipse1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5B297-CC3C-443F-844F-9DDAD3184EC5}" type="pres">
      <dgm:prSet presAssocID="{D5363D7F-FF0F-49B6-9D83-2F00C0CB11AB}" presName="ellipse2" presStyleLbl="vennNode1" presStyleIdx="1" presStyleCnt="3" custLinFactNeighborX="-21649" custLinFactNeighborY="-3424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F17DFE5-1A24-49B7-AE7C-BE660DD871AC}" type="pres">
      <dgm:prSet presAssocID="{D5363D7F-FF0F-49B6-9D83-2F00C0CB11AB}" presName="ellipse3" presStyleLbl="vennNode1" presStyleIdx="2" presStyleCnt="3" custLinFactNeighborX="-58057" custLinFactNeighborY="619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B9864FF-232B-4688-90DE-E2C2EA67D88E}" srcId="{D5363D7F-FF0F-49B6-9D83-2F00C0CB11AB}" destId="{85B2C879-3426-4398-8710-B8A77C998F77}" srcOrd="2" destOrd="0" parTransId="{48C1DA1A-2311-4552-9290-A319C14B2968}" sibTransId="{6EC84D33-0DCA-411F-ADC0-AA9A730E32AE}"/>
    <dgm:cxn modelId="{36AD9559-60BC-4218-8A7F-3A6552A50195}" type="presOf" srcId="{85B2C879-3426-4398-8710-B8A77C998F77}" destId="{6F17DFE5-1A24-49B7-AE7C-BE660DD871AC}" srcOrd="0" destOrd="0" presId="urn:microsoft.com/office/officeart/2005/8/layout/rings+Icon#1"/>
    <dgm:cxn modelId="{A74AD95D-64E1-4629-BA61-643947EF6B33}" type="presOf" srcId="{571AC417-F5A1-49FB-826A-5531BB523647}" destId="{C4238982-E0B6-4B3E-BBE0-AECB3ABB7563}" srcOrd="0" destOrd="0" presId="urn:microsoft.com/office/officeart/2005/8/layout/rings+Icon#1"/>
    <dgm:cxn modelId="{C0CE7FA5-EA70-44BC-818D-5F878AF1A9B4}" srcId="{D5363D7F-FF0F-49B6-9D83-2F00C0CB11AB}" destId="{E3BB45FA-E6EE-4B7E-AC94-92053EBC200F}" srcOrd="1" destOrd="0" parTransId="{CE150DBB-018D-4261-8C55-29B7A21949AD}" sibTransId="{940ACE06-4D38-480C-86A4-60A2484D3EB5}"/>
    <dgm:cxn modelId="{27B608C1-CE4C-4ED9-8663-1BF9DBE42A03}" srcId="{D5363D7F-FF0F-49B6-9D83-2F00C0CB11AB}" destId="{571AC417-F5A1-49FB-826A-5531BB523647}" srcOrd="0" destOrd="0" parTransId="{54C60797-5B4F-4D30-9E62-34F792A44362}" sibTransId="{C978DEFB-9FEB-4698-BF23-76EDE84B1AFA}"/>
    <dgm:cxn modelId="{4F7059F9-FDA1-4991-A3F3-356DE22B8300}" type="presOf" srcId="{E3BB45FA-E6EE-4B7E-AC94-92053EBC200F}" destId="{5045B297-CC3C-443F-844F-9DDAD3184EC5}" srcOrd="0" destOrd="0" presId="urn:microsoft.com/office/officeart/2005/8/layout/rings+Icon#1"/>
    <dgm:cxn modelId="{2EF5DD0D-CCA7-4EC8-B89D-2F2014B73B40}" type="presOf" srcId="{D5363D7F-FF0F-49B6-9D83-2F00C0CB11AB}" destId="{83054939-7B94-4726-B597-F121C8BF93C4}" srcOrd="0" destOrd="0" presId="urn:microsoft.com/office/officeart/2005/8/layout/rings+Icon#1"/>
    <dgm:cxn modelId="{A3F48B40-DCD4-428D-962E-55389E4DD969}" type="presParOf" srcId="{83054939-7B94-4726-B597-F121C8BF93C4}" destId="{C4238982-E0B6-4B3E-BBE0-AECB3ABB7563}" srcOrd="0" destOrd="0" presId="urn:microsoft.com/office/officeart/2005/8/layout/rings+Icon#1"/>
    <dgm:cxn modelId="{DD832A60-D692-4653-A11B-F6107F93F387}" type="presParOf" srcId="{83054939-7B94-4726-B597-F121C8BF93C4}" destId="{5045B297-CC3C-443F-844F-9DDAD3184EC5}" srcOrd="1" destOrd="0" presId="urn:microsoft.com/office/officeart/2005/8/layout/rings+Icon#1"/>
    <dgm:cxn modelId="{DCA01EEB-AE8F-48DF-ACE9-C589474C2DBA}" type="presParOf" srcId="{83054939-7B94-4726-B597-F121C8BF93C4}" destId="{6F17DFE5-1A24-49B7-AE7C-BE660DD871AC}" srcOrd="2" destOrd="0" presId="urn:microsoft.com/office/officeart/2005/8/layout/rings+Icon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38982-E0B6-4B3E-BBE0-AECB3ABB7563}">
      <dsp:nvSpPr>
        <dsp:cNvPr id="0" name=""/>
        <dsp:cNvSpPr/>
      </dsp:nvSpPr>
      <dsp:spPr>
        <a:xfrm>
          <a:off x="795596" y="0"/>
          <a:ext cx="1919947" cy="1919919"/>
        </a:xfrm>
        <a:prstGeom prst="ellipse">
          <a:avLst/>
        </a:prstGeom>
        <a:solidFill>
          <a:schemeClr val="accent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/>
        </a:p>
      </dsp:txBody>
      <dsp:txXfrm>
        <a:off x="1076766" y="281166"/>
        <a:ext cx="1357607" cy="1357587"/>
      </dsp:txXfrm>
    </dsp:sp>
    <dsp:sp modelId="{5045B297-CC3C-443F-844F-9DDAD3184EC5}">
      <dsp:nvSpPr>
        <dsp:cNvPr id="0" name=""/>
        <dsp:cNvSpPr/>
      </dsp:nvSpPr>
      <dsp:spPr>
        <a:xfrm>
          <a:off x="1368161" y="622926"/>
          <a:ext cx="1919947" cy="1919919"/>
        </a:xfrm>
        <a:prstGeom prst="ellipse">
          <a:avLst/>
        </a:prstGeom>
        <a:solidFill>
          <a:srgbClr val="1598C5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 dirty="0"/>
        </a:p>
      </dsp:txBody>
      <dsp:txXfrm>
        <a:off x="1649331" y="904092"/>
        <a:ext cx="1357607" cy="1357587"/>
      </dsp:txXfrm>
    </dsp:sp>
    <dsp:sp modelId="{6F17DFE5-1A24-49B7-AE7C-BE660DD871AC}">
      <dsp:nvSpPr>
        <dsp:cNvPr id="0" name=""/>
        <dsp:cNvSpPr/>
      </dsp:nvSpPr>
      <dsp:spPr>
        <a:xfrm>
          <a:off x="1656192" y="118862"/>
          <a:ext cx="1919947" cy="1919919"/>
        </a:xfrm>
        <a:prstGeom prst="ellipse">
          <a:avLst/>
        </a:prstGeom>
        <a:solidFill>
          <a:srgbClr val="7030A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 dirty="0"/>
        </a:p>
      </dsp:txBody>
      <dsp:txXfrm>
        <a:off x="1937362" y="400028"/>
        <a:ext cx="1357607" cy="135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#1">
  <dgm:title val="Círculos interconectados"/>
  <dgm:desc val="Se usa para mostrar ideas o conceptos superpuestos o interconectados. Las siete primeras líneas del texto de nivel 1 se corresponden con un círculo. El texto sin usar no aparece, pero sigue estando disponible si cambia de diseño.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Pan-genome of three genomes (A, B and C). Core loci (101) are found in all genomes and hence have occupancy = 3. Accessory loci are allocated to shell and cloud compartments. In this example, shell loci (11+9+24=44) are found in two accessions and cloud loci (35+25+22=82) are annotated only in one genome. The pan-genome size is 82+44+101=227 loci.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.elegan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" y="0"/>
            <a:ext cx="9144121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slidebackground_medaka3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medaka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82272247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plant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Industr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01780903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46595708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fly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4201" cy="6881098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120102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ardiac4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cardiac5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85428190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de-DE"/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6" r:id="rId5"/>
    <p:sldLayoutId id="2147483765" r:id="rId6"/>
    <p:sldLayoutId id="2147483767" r:id="rId7"/>
    <p:sldLayoutId id="2147483768" r:id="rId8"/>
    <p:sldLayoutId id="2147483772" r:id="rId9"/>
    <p:sldLayoutId id="2147483770" r:id="rId10"/>
    <p:sldLayoutId id="2147483771" r:id="rId11"/>
    <p:sldLayoutId id="2147483773" r:id="rId12"/>
    <p:sldLayoutId id="2147483769" r:id="rId13"/>
    <p:sldLayoutId id="2147483774" r:id="rId14"/>
    <p:sldLayoutId id="2147483755" r:id="rId15"/>
    <p:sldLayoutId id="2147483756" r:id="rId16"/>
    <p:sldLayoutId id="2147483757" r:id="rId17"/>
  </p:sldLayoutIdLst>
  <p:transition>
    <p:cut/>
  </p:transition>
  <p:timing>
    <p:tnLst>
      <p:par>
        <p:cTn id="1" dur="indefinite" restart="never" nodeType="tmRoot"/>
      </p:par>
    </p:tnLst>
  </p:timing>
  <p:hf hd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>
    <p:cut/>
  </p:transition>
  <p:timing>
    <p:tnLst>
      <p:par>
        <p:cTn id="1" dur="indefinite" restart="never" nodeType="tmRoot"/>
      </p:par>
    </p:tnLst>
  </p:timing>
  <p:hf hd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4 Diagrama"/>
          <p:cNvGraphicFramePr/>
          <p:nvPr>
            <p:extLst>
              <p:ext uri="{D42A27DB-BD31-4B8C-83A1-F6EECF244321}">
                <p14:modId xmlns:p14="http://schemas.microsoft.com/office/powerpoint/2010/main" val="1333838161"/>
              </p:ext>
            </p:extLst>
          </p:nvPr>
        </p:nvGraphicFramePr>
        <p:xfrm>
          <a:off x="251520" y="1051685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9512" y="1234714"/>
            <a:ext cx="468052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ES" altLang="en-US" sz="1600" b="1" dirty="0" err="1" smtClean="0">
                <a:solidFill>
                  <a:srgbClr val="92D05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</a:t>
            </a:r>
            <a:r>
              <a:rPr kumimoji="0" lang="es-E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92D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enome</a:t>
            </a:r>
            <a:r>
              <a:rPr kumimoji="0" lang="es-ES" altLang="en-US" sz="1600" b="1" i="0" u="none" strike="noStrike" cap="none" normalizeH="0" dirty="0" smtClean="0">
                <a:ln>
                  <a:noFill/>
                </a:ln>
                <a:solidFill>
                  <a:srgbClr val="92D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A</a:t>
            </a:r>
            <a:r>
              <a:rPr kumimoji="0" lang="es-E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</a:t>
            </a: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35        11      25</a:t>
            </a:r>
            <a:endParaRPr kumimoji="0" lang="es-E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n-US" sz="24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101                 </a:t>
            </a:r>
            <a:r>
              <a:rPr lang="es-ES" altLang="en-US" sz="1600" b="1" dirty="0" err="1" smtClean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genome</a:t>
            </a:r>
            <a:r>
              <a:rPr lang="es-ES" altLang="en-US" sz="1600" b="1" dirty="0" smtClean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es-ES" altLang="en-US" sz="1600" b="1" dirty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</a:t>
            </a:r>
            <a:endParaRPr kumimoji="0" lang="es-ES" altLang="en-US" sz="1600" b="0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n-US" sz="24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9                 24</a:t>
            </a:r>
            <a:endParaRPr lang="es-ES" altLang="en-US" sz="24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GB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                              22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n-US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                            </a:t>
            </a:r>
            <a:r>
              <a:rPr lang="es-ES" altLang="en-US" sz="1600" b="1" dirty="0" err="1" smtClean="0">
                <a:solidFill>
                  <a:srgbClr val="62D0D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genome</a:t>
            </a:r>
            <a:r>
              <a:rPr lang="es-ES" altLang="en-US" sz="1600" b="1" dirty="0" smtClean="0">
                <a:solidFill>
                  <a:srgbClr val="62D0D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C</a:t>
            </a:r>
            <a:endParaRPr kumimoji="0" lang="en-GB" altLang="en-US" sz="1600" b="0" i="0" u="none" strike="noStrike" cap="none" normalizeH="0" baseline="0" dirty="0" smtClean="0">
              <a:ln>
                <a:noFill/>
              </a:ln>
              <a:solidFill>
                <a:srgbClr val="62D0D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7 Gráfico"/>
          <p:cNvGraphicFramePr/>
          <p:nvPr>
            <p:extLst>
              <p:ext uri="{D42A27DB-BD31-4B8C-83A1-F6EECF244321}">
                <p14:modId xmlns:p14="http://schemas.microsoft.com/office/powerpoint/2010/main" val="1805485405"/>
              </p:ext>
            </p:extLst>
          </p:nvPr>
        </p:nvGraphicFramePr>
        <p:xfrm>
          <a:off x="5148064" y="944833"/>
          <a:ext cx="3647728" cy="3425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" name="8 CuadroTexto"/>
          <p:cNvSpPr txBox="1"/>
          <p:nvPr/>
        </p:nvSpPr>
        <p:spPr>
          <a:xfrm rot="16200000">
            <a:off x="6141182" y="2419087"/>
            <a:ext cx="879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 smtClean="0"/>
              <a:t>cloud</a:t>
            </a:r>
            <a:endParaRPr lang="en-GB" sz="2200" dirty="0"/>
          </a:p>
        </p:txBody>
      </p:sp>
      <p:sp>
        <p:nvSpPr>
          <p:cNvPr id="8" name="9 CuadroTexto"/>
          <p:cNvSpPr txBox="1"/>
          <p:nvPr/>
        </p:nvSpPr>
        <p:spPr>
          <a:xfrm rot="16200000">
            <a:off x="7016942" y="2794776"/>
            <a:ext cx="848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/>
              <a:t>s</a:t>
            </a:r>
            <a:r>
              <a:rPr lang="es-ES" sz="2200" dirty="0" err="1" smtClean="0"/>
              <a:t>hell</a:t>
            </a:r>
            <a:endParaRPr lang="es-ES" sz="2200" dirty="0" smtClean="0"/>
          </a:p>
        </p:txBody>
      </p:sp>
      <p:sp>
        <p:nvSpPr>
          <p:cNvPr id="9" name="10 CuadroTexto"/>
          <p:cNvSpPr txBox="1"/>
          <p:nvPr/>
        </p:nvSpPr>
        <p:spPr>
          <a:xfrm rot="16200000">
            <a:off x="7835658" y="2294964"/>
            <a:ext cx="809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 smtClean="0"/>
              <a:t>core</a:t>
            </a:r>
            <a:endParaRPr lang="es-ES" sz="2200" dirty="0" smtClean="0"/>
          </a:p>
        </p:txBody>
      </p:sp>
      <p:sp>
        <p:nvSpPr>
          <p:cNvPr id="10" name="Cerrar llave 1"/>
          <p:cNvSpPr/>
          <p:nvPr/>
        </p:nvSpPr>
        <p:spPr>
          <a:xfrm rot="16200000">
            <a:off x="6768133" y="255631"/>
            <a:ext cx="544706" cy="154374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2"/>
          <p:cNvSpPr txBox="1"/>
          <p:nvPr/>
        </p:nvSpPr>
        <p:spPr>
          <a:xfrm>
            <a:off x="6382872" y="34924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 smtClean="0"/>
              <a:t>accessory</a:t>
            </a:r>
            <a:endParaRPr lang="es-ES" sz="18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218189"/>
              </p:ext>
            </p:extLst>
          </p:nvPr>
        </p:nvGraphicFramePr>
        <p:xfrm>
          <a:off x="616945" y="4568128"/>
          <a:ext cx="8009262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0227">
                  <a:extLst>
                    <a:ext uri="{9D8B030D-6E8A-4147-A177-3AD203B41FA5}">
                      <a16:colId xmlns:a16="http://schemas.microsoft.com/office/drawing/2014/main" val="2227673918"/>
                    </a:ext>
                  </a:extLst>
                </a:gridCol>
                <a:gridCol w="1377603">
                  <a:extLst>
                    <a:ext uri="{9D8B030D-6E8A-4147-A177-3AD203B41FA5}">
                      <a16:colId xmlns:a16="http://schemas.microsoft.com/office/drawing/2014/main" val="583237697"/>
                    </a:ext>
                  </a:extLst>
                </a:gridCol>
                <a:gridCol w="2090069">
                  <a:extLst>
                    <a:ext uri="{9D8B030D-6E8A-4147-A177-3AD203B41FA5}">
                      <a16:colId xmlns:a16="http://schemas.microsoft.com/office/drawing/2014/main" val="4169015141"/>
                    </a:ext>
                  </a:extLst>
                </a:gridCol>
                <a:gridCol w="1663807">
                  <a:extLst>
                    <a:ext uri="{9D8B030D-6E8A-4147-A177-3AD203B41FA5}">
                      <a16:colId xmlns:a16="http://schemas.microsoft.com/office/drawing/2014/main" val="3493053264"/>
                    </a:ext>
                  </a:extLst>
                </a:gridCol>
                <a:gridCol w="1677556">
                  <a:extLst>
                    <a:ext uri="{9D8B030D-6E8A-4147-A177-3AD203B41FA5}">
                      <a16:colId xmlns:a16="http://schemas.microsoft.com/office/drawing/2014/main" val="2959126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genome A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genome B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genome C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occupancy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Class</a:t>
                      </a:r>
                      <a:endParaRPr lang="en-GB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gene1A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gene1B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Shell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5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2A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2B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14C, gene 20C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28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3A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8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4A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12B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22C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 (single-copy)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071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92862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8" grpId="0"/>
      <p:bldP spid="9" grpId="0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2016 [solo lectura]" id="{DCBD7CAE-E320-425C-BE49-432D85FC5586}" vid="{1B79E51E-2055-4618-A50E-ED1ECEC19688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2016 [solo lectura]" id="{DCBD7CAE-E320-425C-BE49-432D85FC5586}" vid="{7C400CE4-F494-4F27-A5AC-3F8BF126D11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embl-ebi_slide_template_2016</Template>
  <TotalTime>559</TotalTime>
  <Words>141</Words>
  <Application>Microsoft Office PowerPoint</Application>
  <PresentationFormat>On-screen Show (4:3)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ＭＳ Ｐゴシック</vt:lpstr>
      <vt:lpstr>Arial</vt:lpstr>
      <vt:lpstr>Calibri</vt:lpstr>
      <vt:lpstr>HelveticaNeueLT Pro 35 Th</vt:lpstr>
      <vt:lpstr>HelveticaNeueLT Pro 45 Lt</vt:lpstr>
      <vt:lpstr>Times</vt:lpstr>
      <vt:lpstr>Times New Roman</vt:lpstr>
      <vt:lpstr>EMBL-EBI_slide_template_July_2015</vt:lpstr>
      <vt:lpstr>1_Leere Präsentation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Bruno Contreras Moreira</dc:creator>
  <cp:lastModifiedBy>Bruno Contreras Moreira</cp:lastModifiedBy>
  <cp:revision>63</cp:revision>
  <dcterms:created xsi:type="dcterms:W3CDTF">2019-01-15T10:22:13Z</dcterms:created>
  <dcterms:modified xsi:type="dcterms:W3CDTF">2021-02-16T09:51:49Z</dcterms:modified>
</cp:coreProperties>
</file>